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58"/>
    <p:restoredTop sz="94722"/>
  </p:normalViewPr>
  <p:slideViewPr>
    <p:cSldViewPr snapToGrid="0">
      <p:cViewPr varScale="1">
        <p:scale>
          <a:sx n="149" d="100"/>
          <a:sy n="149" d="100"/>
        </p:scale>
        <p:origin x="168" y="76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62cba9dbab_1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62cba9dbab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62cba9dbab_1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62cba9dbab_1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62cba9dbab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62cba9dbab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62cba9dbab_3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62cba9dbab_3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62cba9dbab_3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62cba9dbab_3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33e7246047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33e7246047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33e7246047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33e7246047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61ae837d3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61ae837d3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62cba9dbab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62cba9dbab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62cba9dbab_2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62cba9dbab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62cba9dbab_4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62cba9dbab_4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62cba9dbab_2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62cba9dbab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33e7246047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3e7246047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62cba9dbab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62cba9dbab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62cba9dbab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62cba9dbab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62cba9dbab_1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62cba9dbab_1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hyperlink" Target="https://www.youtube.com/watch?v=DgGV3l82NTk" TargetMode="External"/><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www.youtube.com/watch?v=1YNjMxxXO-E"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2304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CS 4476 Project 3</a:t>
            </a:r>
            <a:endParaRPr/>
          </a:p>
        </p:txBody>
      </p:sp>
      <p:sp>
        <p:nvSpPr>
          <p:cNvPr id="55" name="Google Shape;55;p13"/>
          <p:cNvSpPr txBox="1">
            <a:spLocks noGrp="1"/>
          </p:cNvSpPr>
          <p:nvPr>
            <p:ph type="subTitle" idx="1"/>
          </p:nvPr>
        </p:nvSpPr>
        <p:spPr>
          <a:xfrm>
            <a:off x="311700" y="2320025"/>
            <a:ext cx="8520600" cy="179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Kevin Liao</a:t>
            </a:r>
            <a:endParaRPr dirty="0"/>
          </a:p>
          <a:p>
            <a:pPr marL="0" lvl="0" indent="0" algn="ctr" rtl="0">
              <a:spcBef>
                <a:spcPts val="0"/>
              </a:spcBef>
              <a:spcAft>
                <a:spcPts val="0"/>
              </a:spcAft>
              <a:buNone/>
            </a:pPr>
            <a:r>
              <a:rPr lang="en" dirty="0"/>
              <a:t>kliao2020@gatech.edu</a:t>
            </a:r>
            <a:endParaRPr dirty="0"/>
          </a:p>
          <a:p>
            <a:pPr marL="0" lvl="0" indent="0" algn="ctr" rtl="0">
              <a:spcBef>
                <a:spcPts val="0"/>
              </a:spcBef>
              <a:spcAft>
                <a:spcPts val="0"/>
              </a:spcAft>
              <a:buNone/>
            </a:pPr>
            <a:r>
              <a:rPr lang="en" dirty="0"/>
              <a:t>903195635</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2: Reflection Questions</a:t>
            </a:r>
            <a:endParaRPr/>
          </a:p>
        </p:txBody>
      </p:sp>
      <p:sp>
        <p:nvSpPr>
          <p:cNvPr id="113" name="Google Shape;113;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b="1" dirty="0"/>
              <a:t>1. The fundamental matrix maps points in one view to a line in another view, so if we have two points that come from the same camera center, the </a:t>
            </a:r>
            <a:r>
              <a:rPr lang="en" sz="1100" b="1" dirty="0" err="1"/>
              <a:t>epipolar</a:t>
            </a:r>
            <a:r>
              <a:rPr lang="en" sz="1100" b="1" dirty="0"/>
              <a:t> lines will all be parallel and will not converge properly to an </a:t>
            </a:r>
            <a:r>
              <a:rPr lang="en" sz="1100" b="1" dirty="0" err="1"/>
              <a:t>epipole</a:t>
            </a:r>
            <a:r>
              <a:rPr lang="en" sz="1100" b="1" dirty="0"/>
              <a:t>.</a:t>
            </a:r>
            <a:endParaRPr lang="en-US" sz="1100" b="1" dirty="0"/>
          </a:p>
          <a:p>
            <a:pPr marL="0" lvl="0" indent="0" algn="l" rtl="0">
              <a:spcBef>
                <a:spcPts val="1600"/>
              </a:spcBef>
              <a:spcAft>
                <a:spcPts val="0"/>
              </a:spcAft>
              <a:buNone/>
            </a:pPr>
            <a:r>
              <a:rPr lang="en-US" sz="1100" b="1" dirty="0"/>
              <a:t>2. Points in one image are projected into lines in another image because the projection is 2D, so we lose sense of depth. Therefore, from the viewpoint of the other camera, we need a line to represent all the possibilities of where that point could be.</a:t>
            </a:r>
          </a:p>
          <a:p>
            <a:pPr marL="0" lvl="0" indent="0" algn="l" rtl="0">
              <a:spcBef>
                <a:spcPts val="1600"/>
              </a:spcBef>
              <a:spcAft>
                <a:spcPts val="0"/>
              </a:spcAft>
              <a:buNone/>
            </a:pPr>
            <a:r>
              <a:rPr lang="en" sz="1100" b="1" dirty="0"/>
              <a:t>3. The </a:t>
            </a:r>
            <a:r>
              <a:rPr lang="en" sz="1100" b="1" dirty="0" err="1"/>
              <a:t>epipolar</a:t>
            </a:r>
            <a:r>
              <a:rPr lang="en" sz="1100" b="1" dirty="0"/>
              <a:t> lines will converge to an </a:t>
            </a:r>
            <a:r>
              <a:rPr lang="en" sz="1100" b="1" dirty="0" err="1"/>
              <a:t>epipole</a:t>
            </a:r>
            <a:r>
              <a:rPr lang="en" sz="1100" b="1" dirty="0"/>
              <a:t> in camera in the image because the </a:t>
            </a:r>
            <a:r>
              <a:rPr lang="en" sz="1100" b="1" dirty="0" err="1"/>
              <a:t>epipole</a:t>
            </a:r>
            <a:r>
              <a:rPr lang="en" sz="1100" b="1" dirty="0"/>
              <a:t> is the image in one camera of the optical center of the other camera. One camera is within the scene of the other camera, which would mean the optical center of the outer camera would have to be in scene of the inner camera.</a:t>
            </a:r>
            <a:endParaRPr sz="1100" b="1" dirty="0"/>
          </a:p>
          <a:p>
            <a:pPr marL="0" lvl="0" indent="0" algn="l" rtl="0">
              <a:spcBef>
                <a:spcPts val="1600"/>
              </a:spcBef>
              <a:spcAft>
                <a:spcPts val="0"/>
              </a:spcAft>
              <a:buNone/>
            </a:pPr>
            <a:r>
              <a:rPr lang="en" sz="1100" b="1" dirty="0"/>
              <a:t>4. When </a:t>
            </a:r>
            <a:r>
              <a:rPr lang="en" sz="1100" b="1" dirty="0" err="1"/>
              <a:t>epipolar</a:t>
            </a:r>
            <a:r>
              <a:rPr lang="en" sz="1100" b="1" dirty="0"/>
              <a:t> lines are all horizontal across two images, this means that the optical centers of both cameras are not within the scenes of their respective photos.</a:t>
            </a:r>
            <a:endParaRPr sz="1100" b="1" dirty="0"/>
          </a:p>
          <a:p>
            <a:pPr marL="0" lvl="0" indent="0" algn="l" rtl="0">
              <a:spcBef>
                <a:spcPts val="1600"/>
              </a:spcBef>
              <a:spcAft>
                <a:spcPts val="0"/>
              </a:spcAft>
              <a:buNone/>
            </a:pPr>
            <a:r>
              <a:rPr lang="en" sz="1100" b="1" dirty="0"/>
              <a:t>5. The fundamental matrix is defined up to a scale because we don’t know the size of any objects in the scene, as this information is lost in a 3D-2D projection when 2D points are converted to homogeneous coordinates.</a:t>
            </a:r>
            <a:endParaRPr sz="1100" b="1" dirty="0"/>
          </a:p>
          <a:p>
            <a:pPr marL="0" lvl="0" indent="0" algn="l" rtl="0">
              <a:spcBef>
                <a:spcPts val="1600"/>
              </a:spcBef>
              <a:spcAft>
                <a:spcPts val="1600"/>
              </a:spcAft>
              <a:buNone/>
            </a:pPr>
            <a:r>
              <a:rPr lang="en" sz="1100" b="1" dirty="0"/>
              <a:t>6. The fundamental matrix has a rank of 2 because it is mapping a 2D plane in one image to all the lines that pass through an </a:t>
            </a:r>
            <a:r>
              <a:rPr lang="en" sz="1100" b="1" dirty="0" err="1"/>
              <a:t>epipole</a:t>
            </a:r>
            <a:r>
              <a:rPr lang="en" sz="1100" b="1" dirty="0"/>
              <a:t> in image 2. The essential matrix E in F also has a rank of 2, so by matrix multiplication properties, F has a 0 determinant and a rank of 2.</a:t>
            </a:r>
            <a:endParaRPr sz="1100" b="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2: Extra Credit: Fundamental Matrix Song</a:t>
            </a:r>
            <a:endParaRPr/>
          </a:p>
        </p:txBody>
      </p:sp>
      <p:sp>
        <p:nvSpPr>
          <p:cNvPr id="119" name="Google Shape;119;p23"/>
          <p:cNvSpPr txBox="1">
            <a:spLocks noGrp="1"/>
          </p:cNvSpPr>
          <p:nvPr>
            <p:ph type="body" idx="1"/>
          </p:nvPr>
        </p:nvSpPr>
        <p:spPr>
          <a:xfrm>
            <a:off x="311700" y="1152475"/>
            <a:ext cx="24714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Reflect on the Fundamental Matrix Song</a:t>
            </a:r>
            <a:endParaRPr/>
          </a:p>
          <a:p>
            <a:pPr marL="0" lvl="0" indent="0" algn="l" rtl="0">
              <a:spcBef>
                <a:spcPts val="1600"/>
              </a:spcBef>
              <a:spcAft>
                <a:spcPts val="1600"/>
              </a:spcAft>
              <a:buNone/>
            </a:pPr>
            <a:r>
              <a:rPr lang="en"/>
              <a:t>Link here: </a:t>
            </a:r>
            <a:r>
              <a:rPr lang="en" sz="1100" u="sng">
                <a:solidFill>
                  <a:schemeClr val="hlink"/>
                </a:solidFill>
                <a:hlinkClick r:id="rId3"/>
              </a:rPr>
              <a:t>https://www.youtube.com/watch?v=DgGV3l82NTk</a:t>
            </a:r>
            <a:endParaRPr/>
          </a:p>
        </p:txBody>
      </p:sp>
      <p:sp>
        <p:nvSpPr>
          <p:cNvPr id="120" name="Google Shape;120;p23"/>
          <p:cNvSpPr txBox="1">
            <a:spLocks noGrp="1"/>
          </p:cNvSpPr>
          <p:nvPr>
            <p:ph type="body" idx="2"/>
          </p:nvPr>
        </p:nvSpPr>
        <p:spPr>
          <a:xfrm>
            <a:off x="2940450" y="1152475"/>
            <a:ext cx="58917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&lt;write a couple sentences about the Fundamental Matrix Song and what you learned&gt;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3: RANSAC Iterations Questions</a:t>
            </a:r>
            <a:endParaRPr/>
          </a:p>
        </p:txBody>
      </p:sp>
      <p:sp>
        <p:nvSpPr>
          <p:cNvPr id="126" name="Google Shape;126;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30200" algn="l" rtl="0">
              <a:spcBef>
                <a:spcPts val="1600"/>
              </a:spcBef>
              <a:spcAft>
                <a:spcPts val="0"/>
              </a:spcAft>
              <a:buSzPts val="1600"/>
              <a:buAutoNum type="arabicPeriod"/>
            </a:pPr>
            <a:r>
              <a:rPr lang="en-US" sz="1600" dirty="0"/>
              <a:t>14 iterations</a:t>
            </a:r>
            <a:endParaRPr sz="1600" dirty="0"/>
          </a:p>
          <a:p>
            <a:pPr marL="457200" lvl="0" indent="-330200" algn="l" rtl="0">
              <a:spcBef>
                <a:spcPts val="0"/>
              </a:spcBef>
              <a:spcAft>
                <a:spcPts val="0"/>
              </a:spcAft>
              <a:buSzPts val="1600"/>
              <a:buAutoNum type="arabicPeriod"/>
            </a:pPr>
            <a:r>
              <a:rPr lang="en-US" sz="1600" dirty="0"/>
              <a:t>42 iterations</a:t>
            </a:r>
            <a:endParaRPr sz="1600" dirty="0"/>
          </a:p>
          <a:p>
            <a:pPr marL="457200" lvl="0" indent="-330200" algn="l" rtl="0">
              <a:spcBef>
                <a:spcPts val="0"/>
              </a:spcBef>
              <a:spcAft>
                <a:spcPts val="0"/>
              </a:spcAft>
              <a:buSzPts val="1600"/>
              <a:buAutoNum type="arabicPeriod"/>
            </a:pPr>
            <a:r>
              <a:rPr lang="en" sz="1600" dirty="0"/>
              <a:t>167 iterations for 9 point correspondences and 4238 iterations for 18 point correspondences</a:t>
            </a:r>
            <a:endParaRPr sz="16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3: RANSAC Implementation</a:t>
            </a:r>
            <a:endParaRPr/>
          </a:p>
        </p:txBody>
      </p:sp>
      <p:pic>
        <p:nvPicPr>
          <p:cNvPr id="2" name="Picture 1">
            <a:extLst>
              <a:ext uri="{FF2B5EF4-FFF2-40B4-BE49-F238E27FC236}">
                <a16:creationId xmlns:a16="http://schemas.microsoft.com/office/drawing/2014/main" id="{36D4564B-598F-EF4E-B25A-1C020FE1BD7C}"/>
              </a:ext>
            </a:extLst>
          </p:cNvPr>
          <p:cNvPicPr>
            <a:picLocks noChangeAspect="1"/>
          </p:cNvPicPr>
          <p:nvPr/>
        </p:nvPicPr>
        <p:blipFill>
          <a:blip r:embed="rId3"/>
          <a:stretch>
            <a:fillRect/>
          </a:stretch>
        </p:blipFill>
        <p:spPr>
          <a:xfrm>
            <a:off x="250467" y="975209"/>
            <a:ext cx="6782722" cy="4168291"/>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3: RANSAC Extra Credit!!!</a:t>
            </a:r>
            <a:endParaRPr/>
          </a:p>
        </p:txBody>
      </p:sp>
      <p:sp>
        <p:nvSpPr>
          <p:cNvPr id="138" name="Google Shape;138;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Paste a </a:t>
            </a:r>
            <a:r>
              <a:rPr lang="en" i="1"/>
              <a:t>second</a:t>
            </a:r>
            <a:r>
              <a:rPr lang="en"/>
              <a:t> image pair that </a:t>
            </a:r>
            <a:r>
              <a:rPr lang="en" i="1"/>
              <a:t>you created</a:t>
            </a:r>
            <a:r>
              <a:rPr lang="en"/>
              <a:t> demonstrating the use of your RANSAC algorithm in a </a:t>
            </a:r>
            <a:r>
              <a:rPr lang="en" i="1"/>
              <a:t>different</a:t>
            </a:r>
            <a:r>
              <a:rPr lang="en"/>
              <a:t> environment, and reflect on how your code relates to the RANSAC song. </a:t>
            </a:r>
            <a:r>
              <a:rPr lang="en" u="sng">
                <a:solidFill>
                  <a:schemeClr val="hlink"/>
                </a:solidFill>
                <a:hlinkClick r:id="rId3"/>
              </a:rPr>
              <a:t>https://www.youtube.com/watch?v=1YNjMxxXO-E</a:t>
            </a:r>
            <a:endParaRPr/>
          </a:p>
          <a:p>
            <a:pPr marL="0" lvl="0" indent="0" algn="l" rtl="0">
              <a:spcBef>
                <a:spcPts val="1600"/>
              </a:spcBef>
              <a:spcAft>
                <a:spcPts val="160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Tests</a:t>
            </a:r>
            <a:endParaRPr/>
          </a:p>
        </p:txBody>
      </p:sp>
      <p:pic>
        <p:nvPicPr>
          <p:cNvPr id="2" name="Picture 1">
            <a:extLst>
              <a:ext uri="{FF2B5EF4-FFF2-40B4-BE49-F238E27FC236}">
                <a16:creationId xmlns:a16="http://schemas.microsoft.com/office/drawing/2014/main" id="{09ED2FCF-3048-EB4D-9A45-E13448840559}"/>
              </a:ext>
            </a:extLst>
          </p:cNvPr>
          <p:cNvPicPr>
            <a:picLocks noChangeAspect="1"/>
          </p:cNvPicPr>
          <p:nvPr/>
        </p:nvPicPr>
        <p:blipFill>
          <a:blip r:embed="rId3"/>
          <a:stretch>
            <a:fillRect/>
          </a:stretch>
        </p:blipFill>
        <p:spPr>
          <a:xfrm>
            <a:off x="457200" y="1242763"/>
            <a:ext cx="6088305" cy="2502243"/>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150" name="Google Shape;150;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In this project, I have learned about how to estimate the camera projection matrix in order to project 3D world coordinates to 2D image coordinates. I have also learned how to estimate the fundamental matrix in order to correlate the optical centers of two cameras that have taken a photo of the same scene. Additionally, it was interesting to see what sets of photos are best for estimating the fundamental matrix and how accurate a least-squares error approach can be for finding a good projection matrix. Finally, I learned how RANSAC can be more advantageous than least-squares when finding the best model for matching points in two images.</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Code results (do not modify this slide!)</a:t>
            </a:r>
            <a:endParaRPr/>
          </a:p>
        </p:txBody>
      </p:sp>
      <p:sp>
        <p:nvSpPr>
          <p:cNvPr id="156" name="Google Shape;156;p2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1</a:t>
            </a:r>
            <a:endParaRPr/>
          </a:p>
          <a:p>
            <a:pPr marL="0" lvl="0" indent="0" algn="l" rtl="0">
              <a:spcBef>
                <a:spcPts val="1600"/>
              </a:spcBef>
              <a:spcAft>
                <a:spcPts val="0"/>
              </a:spcAft>
              <a:buNone/>
            </a:pPr>
            <a:endParaRPr/>
          </a:p>
          <a:p>
            <a:pPr marL="0" lvl="0" indent="0" algn="l" rtl="0">
              <a:spcBef>
                <a:spcPts val="1600"/>
              </a:spcBef>
              <a:spcAft>
                <a:spcPts val="0"/>
              </a:spcAft>
              <a:buNone/>
            </a:pPr>
            <a:r>
              <a:rPr lang="en"/>
              <a:t>Part 2</a:t>
            </a:r>
            <a:endParaRPr/>
          </a:p>
          <a:p>
            <a:pPr marL="0" lvl="0" indent="0" algn="l" rtl="0">
              <a:spcBef>
                <a:spcPts val="1600"/>
              </a:spcBef>
              <a:spcAft>
                <a:spcPts val="0"/>
              </a:spcAft>
              <a:buNone/>
            </a:pPr>
            <a:endParaRPr/>
          </a:p>
          <a:p>
            <a:pPr marL="0" lvl="0" indent="0" algn="l" rtl="0">
              <a:spcBef>
                <a:spcPts val="1600"/>
              </a:spcBef>
              <a:spcAft>
                <a:spcPts val="1600"/>
              </a:spcAft>
              <a:buNone/>
            </a:pPr>
            <a:r>
              <a:rPr lang="en"/>
              <a:t>Part 3</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1: Projection Matrix</a:t>
            </a:r>
            <a:r>
              <a:rPr lang="en" sz="1100"/>
              <a:t> </a:t>
            </a:r>
            <a:endParaRPr/>
          </a:p>
        </p:txBody>
      </p:sp>
      <p:pic>
        <p:nvPicPr>
          <p:cNvPr id="2" name="Picture 1">
            <a:extLst>
              <a:ext uri="{FF2B5EF4-FFF2-40B4-BE49-F238E27FC236}">
                <a16:creationId xmlns:a16="http://schemas.microsoft.com/office/drawing/2014/main" id="{2F48A7F8-D151-0A45-BEEF-D251EBF435DC}"/>
              </a:ext>
            </a:extLst>
          </p:cNvPr>
          <p:cNvPicPr>
            <a:picLocks noChangeAspect="1"/>
          </p:cNvPicPr>
          <p:nvPr/>
        </p:nvPicPr>
        <p:blipFill>
          <a:blip r:embed="rId3"/>
          <a:stretch>
            <a:fillRect/>
          </a:stretch>
        </p:blipFill>
        <p:spPr>
          <a:xfrm>
            <a:off x="311700" y="1519517"/>
            <a:ext cx="4036500" cy="2608493"/>
          </a:xfrm>
          <a:prstGeom prst="rect">
            <a:avLst/>
          </a:prstGeom>
        </p:spPr>
      </p:pic>
      <p:pic>
        <p:nvPicPr>
          <p:cNvPr id="10" name="Picture 9">
            <a:extLst>
              <a:ext uri="{FF2B5EF4-FFF2-40B4-BE49-F238E27FC236}">
                <a16:creationId xmlns:a16="http://schemas.microsoft.com/office/drawing/2014/main" id="{D8CD3EA8-601E-F040-B4A9-7DB6B61BD795}"/>
              </a:ext>
            </a:extLst>
          </p:cNvPr>
          <p:cNvPicPr>
            <a:picLocks noChangeAspect="1"/>
          </p:cNvPicPr>
          <p:nvPr/>
        </p:nvPicPr>
        <p:blipFill>
          <a:blip r:embed="rId4"/>
          <a:stretch>
            <a:fillRect/>
          </a:stretch>
        </p:blipFill>
        <p:spPr>
          <a:xfrm>
            <a:off x="4940115" y="1640421"/>
            <a:ext cx="1801064" cy="2401419"/>
          </a:xfrm>
          <a:prstGeom prst="rect">
            <a:avLst/>
          </a:prstGeom>
        </p:spPr>
      </p:pic>
      <p:pic>
        <p:nvPicPr>
          <p:cNvPr id="11" name="Picture 10">
            <a:extLst>
              <a:ext uri="{FF2B5EF4-FFF2-40B4-BE49-F238E27FC236}">
                <a16:creationId xmlns:a16="http://schemas.microsoft.com/office/drawing/2014/main" id="{BFCAB788-A768-6A41-969D-FE53563F6A36}"/>
              </a:ext>
            </a:extLst>
          </p:cNvPr>
          <p:cNvPicPr>
            <a:picLocks noChangeAspect="1"/>
          </p:cNvPicPr>
          <p:nvPr/>
        </p:nvPicPr>
        <p:blipFill>
          <a:blip r:embed="rId5"/>
          <a:stretch>
            <a:fillRect/>
          </a:stretch>
        </p:blipFill>
        <p:spPr>
          <a:xfrm>
            <a:off x="6899181" y="1640422"/>
            <a:ext cx="1801065" cy="240142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1: Projection Matrix</a:t>
            </a:r>
            <a:r>
              <a:rPr lang="en" sz="1100"/>
              <a:t> </a:t>
            </a:r>
            <a:endParaRPr/>
          </a:p>
        </p:txBody>
      </p:sp>
      <p:pic>
        <p:nvPicPr>
          <p:cNvPr id="2" name="Picture 1">
            <a:extLst>
              <a:ext uri="{FF2B5EF4-FFF2-40B4-BE49-F238E27FC236}">
                <a16:creationId xmlns:a16="http://schemas.microsoft.com/office/drawing/2014/main" id="{B7F3EB92-E655-6241-8AC0-2B396229AA7E}"/>
              </a:ext>
            </a:extLst>
          </p:cNvPr>
          <p:cNvPicPr>
            <a:picLocks noChangeAspect="1"/>
          </p:cNvPicPr>
          <p:nvPr/>
        </p:nvPicPr>
        <p:blipFill>
          <a:blip r:embed="rId3"/>
          <a:stretch>
            <a:fillRect/>
          </a:stretch>
        </p:blipFill>
        <p:spPr>
          <a:xfrm>
            <a:off x="995082" y="1048805"/>
            <a:ext cx="2591737" cy="1997162"/>
          </a:xfrm>
          <a:prstGeom prst="rect">
            <a:avLst/>
          </a:prstGeom>
        </p:spPr>
      </p:pic>
      <p:pic>
        <p:nvPicPr>
          <p:cNvPr id="3" name="Picture 2">
            <a:extLst>
              <a:ext uri="{FF2B5EF4-FFF2-40B4-BE49-F238E27FC236}">
                <a16:creationId xmlns:a16="http://schemas.microsoft.com/office/drawing/2014/main" id="{980F3068-6AFF-7845-8896-3CEA32AF7787}"/>
              </a:ext>
            </a:extLst>
          </p:cNvPr>
          <p:cNvPicPr>
            <a:picLocks noChangeAspect="1"/>
          </p:cNvPicPr>
          <p:nvPr/>
        </p:nvPicPr>
        <p:blipFill>
          <a:blip r:embed="rId4"/>
          <a:stretch>
            <a:fillRect/>
          </a:stretch>
        </p:blipFill>
        <p:spPr>
          <a:xfrm>
            <a:off x="1061772" y="3045967"/>
            <a:ext cx="2416420" cy="1820442"/>
          </a:xfrm>
          <a:prstGeom prst="rect">
            <a:avLst/>
          </a:prstGeom>
        </p:spPr>
      </p:pic>
      <p:pic>
        <p:nvPicPr>
          <p:cNvPr id="4" name="Picture 3">
            <a:extLst>
              <a:ext uri="{FF2B5EF4-FFF2-40B4-BE49-F238E27FC236}">
                <a16:creationId xmlns:a16="http://schemas.microsoft.com/office/drawing/2014/main" id="{9F2F2135-4C42-8243-B4A2-7FA3EE01B44D}"/>
              </a:ext>
            </a:extLst>
          </p:cNvPr>
          <p:cNvPicPr>
            <a:picLocks noChangeAspect="1"/>
          </p:cNvPicPr>
          <p:nvPr/>
        </p:nvPicPr>
        <p:blipFill>
          <a:blip r:embed="rId5"/>
          <a:stretch>
            <a:fillRect/>
          </a:stretch>
        </p:blipFill>
        <p:spPr>
          <a:xfrm>
            <a:off x="4498773" y="1649511"/>
            <a:ext cx="2116820" cy="2534686"/>
          </a:xfrm>
          <a:prstGeom prst="rect">
            <a:avLst/>
          </a:prstGeom>
        </p:spPr>
      </p:pic>
      <p:pic>
        <p:nvPicPr>
          <p:cNvPr id="5" name="Picture 4">
            <a:extLst>
              <a:ext uri="{FF2B5EF4-FFF2-40B4-BE49-F238E27FC236}">
                <a16:creationId xmlns:a16="http://schemas.microsoft.com/office/drawing/2014/main" id="{EB0F39FA-62D5-1D4D-84DD-ABB9FE3C05A6}"/>
              </a:ext>
            </a:extLst>
          </p:cNvPr>
          <p:cNvPicPr>
            <a:picLocks noChangeAspect="1"/>
          </p:cNvPicPr>
          <p:nvPr/>
        </p:nvPicPr>
        <p:blipFill>
          <a:blip r:embed="rId6"/>
          <a:stretch>
            <a:fillRect/>
          </a:stretch>
        </p:blipFill>
        <p:spPr>
          <a:xfrm>
            <a:off x="6750433" y="1649511"/>
            <a:ext cx="2081867" cy="253468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6"/>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1: Projection Matrix</a:t>
            </a:r>
            <a:r>
              <a:rPr lang="en" sz="1100"/>
              <a:t> </a:t>
            </a:r>
            <a:endParaRPr/>
          </a:p>
        </p:txBody>
      </p:sp>
      <p:pic>
        <p:nvPicPr>
          <p:cNvPr id="3" name="Picture 2">
            <a:extLst>
              <a:ext uri="{FF2B5EF4-FFF2-40B4-BE49-F238E27FC236}">
                <a16:creationId xmlns:a16="http://schemas.microsoft.com/office/drawing/2014/main" id="{65F4938D-52E6-1A4D-BB8D-B8F00A983877}"/>
              </a:ext>
            </a:extLst>
          </p:cNvPr>
          <p:cNvPicPr>
            <a:picLocks noChangeAspect="1"/>
          </p:cNvPicPr>
          <p:nvPr/>
        </p:nvPicPr>
        <p:blipFill>
          <a:blip r:embed="rId3"/>
          <a:stretch>
            <a:fillRect/>
          </a:stretch>
        </p:blipFill>
        <p:spPr>
          <a:xfrm>
            <a:off x="2357870" y="1378324"/>
            <a:ext cx="3699375" cy="295835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1: Projection Matrix</a:t>
            </a:r>
            <a:r>
              <a:rPr lang="en" sz="1100"/>
              <a:t> </a:t>
            </a:r>
            <a:endParaRPr/>
          </a:p>
        </p:txBody>
      </p:sp>
      <p:sp>
        <p:nvSpPr>
          <p:cNvPr id="81" name="Google Shape;81;p17"/>
          <p:cNvSpPr txBox="1">
            <a:spLocks noGrp="1"/>
          </p:cNvSpPr>
          <p:nvPr>
            <p:ph type="body" idx="4294967295"/>
          </p:nvPr>
        </p:nvSpPr>
        <p:spPr>
          <a:xfrm>
            <a:off x="603525" y="1152475"/>
            <a:ext cx="3430593"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400" dirty="0"/>
              <a:t>1. I expect that the projected points wouldn’t change as long as the x, y, or z coordinates are increased/decreased to something that is still a reasonable initial estimate. This is because we optimize the reprojection loss using Levenberg-Marquardt.</a:t>
            </a:r>
            <a:endParaRPr sz="1400" dirty="0"/>
          </a:p>
        </p:txBody>
      </p:sp>
      <p:pic>
        <p:nvPicPr>
          <p:cNvPr id="3" name="Picture 2">
            <a:extLst>
              <a:ext uri="{FF2B5EF4-FFF2-40B4-BE49-F238E27FC236}">
                <a16:creationId xmlns:a16="http://schemas.microsoft.com/office/drawing/2014/main" id="{0400933C-5526-A74B-ACDD-44CB9F560721}"/>
              </a:ext>
            </a:extLst>
          </p:cNvPr>
          <p:cNvPicPr>
            <a:picLocks noChangeAspect="1"/>
          </p:cNvPicPr>
          <p:nvPr/>
        </p:nvPicPr>
        <p:blipFill>
          <a:blip r:embed="rId3"/>
          <a:stretch>
            <a:fillRect/>
          </a:stretch>
        </p:blipFill>
        <p:spPr>
          <a:xfrm>
            <a:off x="4953793" y="817919"/>
            <a:ext cx="2421919" cy="2920362"/>
          </a:xfrm>
          <a:prstGeom prst="rect">
            <a:avLst/>
          </a:prstGeom>
        </p:spPr>
      </p:pic>
      <p:sp>
        <p:nvSpPr>
          <p:cNvPr id="6" name="Google Shape;81;p17">
            <a:extLst>
              <a:ext uri="{FF2B5EF4-FFF2-40B4-BE49-F238E27FC236}">
                <a16:creationId xmlns:a16="http://schemas.microsoft.com/office/drawing/2014/main" id="{04919D19-BCCC-E34C-B45B-E9EB93AD12BE}"/>
              </a:ext>
            </a:extLst>
          </p:cNvPr>
          <p:cNvSpPr txBox="1">
            <a:spLocks/>
          </p:cNvSpPr>
          <p:nvPr/>
        </p:nvSpPr>
        <p:spPr>
          <a:xfrm>
            <a:off x="5033281" y="3718109"/>
            <a:ext cx="2478093" cy="10703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lnSpc>
                <a:spcPct val="100000"/>
              </a:lnSpc>
              <a:spcAft>
                <a:spcPts val="1600"/>
              </a:spcAft>
              <a:buFont typeface="Arial"/>
              <a:buNone/>
            </a:pPr>
            <a:r>
              <a:rPr lang="en-US" sz="1100" dirty="0"/>
              <a:t>This is the result that I expected. We see that the projection points are relatively the same. Additionally, the total residual was identical even after altering the initial camera coordinates.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2: Fundamental Matrix Estimation</a:t>
            </a:r>
            <a:endParaRPr/>
          </a:p>
        </p:txBody>
      </p:sp>
      <p:sp>
        <p:nvSpPr>
          <p:cNvPr id="87" name="Google Shape;87;p18"/>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dirty="0"/>
              <a:t>Room: Left Image with </a:t>
            </a:r>
            <a:r>
              <a:rPr lang="en" b="1" dirty="0" err="1"/>
              <a:t>Epipolar</a:t>
            </a:r>
            <a:r>
              <a:rPr lang="en" b="1" dirty="0"/>
              <a:t> Lines</a:t>
            </a:r>
            <a:endParaRPr b="1" dirty="0"/>
          </a:p>
        </p:txBody>
      </p:sp>
      <p:sp>
        <p:nvSpPr>
          <p:cNvPr id="88" name="Google Shape;88;p18"/>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dirty="0"/>
              <a:t>Room: Right Image with </a:t>
            </a:r>
            <a:r>
              <a:rPr lang="en" b="1" dirty="0" err="1"/>
              <a:t>Epipolar</a:t>
            </a:r>
            <a:r>
              <a:rPr lang="en" b="1" dirty="0"/>
              <a:t> Lines</a:t>
            </a:r>
            <a:endParaRPr dirty="0"/>
          </a:p>
        </p:txBody>
      </p:sp>
      <p:pic>
        <p:nvPicPr>
          <p:cNvPr id="2" name="Picture 1">
            <a:extLst>
              <a:ext uri="{FF2B5EF4-FFF2-40B4-BE49-F238E27FC236}">
                <a16:creationId xmlns:a16="http://schemas.microsoft.com/office/drawing/2014/main" id="{867F60AC-BB96-E245-B296-1ADD35A3FEA9}"/>
              </a:ext>
            </a:extLst>
          </p:cNvPr>
          <p:cNvPicPr>
            <a:picLocks noChangeAspect="1"/>
          </p:cNvPicPr>
          <p:nvPr/>
        </p:nvPicPr>
        <p:blipFill>
          <a:blip r:embed="rId3"/>
          <a:stretch>
            <a:fillRect/>
          </a:stretch>
        </p:blipFill>
        <p:spPr>
          <a:xfrm>
            <a:off x="311700" y="1874231"/>
            <a:ext cx="3837692" cy="2536405"/>
          </a:xfrm>
          <a:prstGeom prst="rect">
            <a:avLst/>
          </a:prstGeom>
        </p:spPr>
      </p:pic>
      <p:pic>
        <p:nvPicPr>
          <p:cNvPr id="3" name="Picture 2">
            <a:extLst>
              <a:ext uri="{FF2B5EF4-FFF2-40B4-BE49-F238E27FC236}">
                <a16:creationId xmlns:a16="http://schemas.microsoft.com/office/drawing/2014/main" id="{4E23862D-32B6-1143-9AB5-4E2413E57B40}"/>
              </a:ext>
            </a:extLst>
          </p:cNvPr>
          <p:cNvPicPr>
            <a:picLocks noChangeAspect="1"/>
          </p:cNvPicPr>
          <p:nvPr/>
        </p:nvPicPr>
        <p:blipFill>
          <a:blip r:embed="rId4"/>
          <a:stretch>
            <a:fillRect/>
          </a:stretch>
        </p:blipFill>
        <p:spPr>
          <a:xfrm>
            <a:off x="4764368" y="1874231"/>
            <a:ext cx="3774514" cy="255054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2: Fundamental Matrix Estimation</a:t>
            </a:r>
            <a:endParaRPr/>
          </a:p>
        </p:txBody>
      </p:sp>
      <p:sp>
        <p:nvSpPr>
          <p:cNvPr id="94" name="Google Shape;94;p19"/>
          <p:cNvSpPr txBox="1">
            <a:spLocks noGrp="1"/>
          </p:cNvSpPr>
          <p:nvPr>
            <p:ph type="body" idx="1"/>
          </p:nvPr>
        </p:nvSpPr>
        <p:spPr>
          <a:xfrm>
            <a:off x="257205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Fundamental Matrix Estimation Result:</a:t>
            </a:r>
            <a:endParaRPr dirty="0"/>
          </a:p>
          <a:p>
            <a:pPr marL="0" lvl="0" indent="0" algn="l" rtl="0">
              <a:spcBef>
                <a:spcPts val="1600"/>
              </a:spcBef>
              <a:spcAft>
                <a:spcPts val="1600"/>
              </a:spcAft>
              <a:buNone/>
            </a:pPr>
            <a:endParaRPr dirty="0"/>
          </a:p>
        </p:txBody>
      </p:sp>
      <p:pic>
        <p:nvPicPr>
          <p:cNvPr id="2" name="Picture 1">
            <a:extLst>
              <a:ext uri="{FF2B5EF4-FFF2-40B4-BE49-F238E27FC236}">
                <a16:creationId xmlns:a16="http://schemas.microsoft.com/office/drawing/2014/main" id="{F3B8F2DE-C4AD-F64A-B6A8-8163B7189D73}"/>
              </a:ext>
            </a:extLst>
          </p:cNvPr>
          <p:cNvPicPr>
            <a:picLocks noChangeAspect="1"/>
          </p:cNvPicPr>
          <p:nvPr/>
        </p:nvPicPr>
        <p:blipFill>
          <a:blip r:embed="rId3"/>
          <a:stretch>
            <a:fillRect/>
          </a:stretch>
        </p:blipFill>
        <p:spPr>
          <a:xfrm>
            <a:off x="799353" y="1816073"/>
            <a:ext cx="6979771" cy="98062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2: Fundamental Matrix Estimation: Your Images</a:t>
            </a:r>
            <a:endParaRPr/>
          </a:p>
        </p:txBody>
      </p:sp>
      <p:sp>
        <p:nvSpPr>
          <p:cNvPr id="100" name="Google Shape;100;p2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dirty="0"/>
              <a:t>Your Image: Left Image with </a:t>
            </a:r>
            <a:r>
              <a:rPr lang="en" b="1" dirty="0" err="1"/>
              <a:t>Epipolar</a:t>
            </a:r>
            <a:r>
              <a:rPr lang="en" b="1" dirty="0"/>
              <a:t> Lines</a:t>
            </a:r>
            <a:endParaRPr b="1" dirty="0"/>
          </a:p>
        </p:txBody>
      </p:sp>
      <p:sp>
        <p:nvSpPr>
          <p:cNvPr id="101" name="Google Shape;101;p20"/>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dirty="0"/>
              <a:t>Your Image: Right Image with </a:t>
            </a:r>
            <a:r>
              <a:rPr lang="en" b="1" dirty="0" err="1"/>
              <a:t>Epipolar</a:t>
            </a:r>
            <a:r>
              <a:rPr lang="en" b="1" dirty="0"/>
              <a:t> Lines</a:t>
            </a:r>
            <a:endParaRPr dirty="0"/>
          </a:p>
        </p:txBody>
      </p:sp>
      <p:pic>
        <p:nvPicPr>
          <p:cNvPr id="2" name="Picture 1">
            <a:extLst>
              <a:ext uri="{FF2B5EF4-FFF2-40B4-BE49-F238E27FC236}">
                <a16:creationId xmlns:a16="http://schemas.microsoft.com/office/drawing/2014/main" id="{2028A4B4-4E10-1547-BB81-F4DE9F32E2AC}"/>
              </a:ext>
            </a:extLst>
          </p:cNvPr>
          <p:cNvPicPr>
            <a:picLocks noChangeAspect="1"/>
          </p:cNvPicPr>
          <p:nvPr/>
        </p:nvPicPr>
        <p:blipFill>
          <a:blip r:embed="rId3"/>
          <a:stretch>
            <a:fillRect/>
          </a:stretch>
        </p:blipFill>
        <p:spPr>
          <a:xfrm>
            <a:off x="369780" y="1513044"/>
            <a:ext cx="2648428" cy="3425573"/>
          </a:xfrm>
          <a:prstGeom prst="rect">
            <a:avLst/>
          </a:prstGeom>
        </p:spPr>
      </p:pic>
      <p:pic>
        <p:nvPicPr>
          <p:cNvPr id="3" name="Picture 2">
            <a:extLst>
              <a:ext uri="{FF2B5EF4-FFF2-40B4-BE49-F238E27FC236}">
                <a16:creationId xmlns:a16="http://schemas.microsoft.com/office/drawing/2014/main" id="{AB784C03-E576-744A-BF11-C9460AC1ADA3}"/>
              </a:ext>
            </a:extLst>
          </p:cNvPr>
          <p:cNvPicPr>
            <a:picLocks noChangeAspect="1"/>
          </p:cNvPicPr>
          <p:nvPr/>
        </p:nvPicPr>
        <p:blipFill>
          <a:blip r:embed="rId4"/>
          <a:stretch>
            <a:fillRect/>
          </a:stretch>
        </p:blipFill>
        <p:spPr>
          <a:xfrm>
            <a:off x="4914804" y="1508227"/>
            <a:ext cx="2648428" cy="339202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2: Fundamental Matrix Estimation: Your Image</a:t>
            </a:r>
            <a:endParaRPr/>
          </a:p>
        </p:txBody>
      </p:sp>
      <p:sp>
        <p:nvSpPr>
          <p:cNvPr id="107" name="Google Shape;107;p21"/>
          <p:cNvSpPr txBox="1">
            <a:spLocks noGrp="1"/>
          </p:cNvSpPr>
          <p:nvPr>
            <p:ph type="body" idx="1"/>
          </p:nvPr>
        </p:nvSpPr>
        <p:spPr>
          <a:xfrm>
            <a:off x="257205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Fundamental Matrix Estimation Result:</a:t>
            </a:r>
            <a:endParaRPr dirty="0"/>
          </a:p>
          <a:p>
            <a:pPr marL="0" lvl="0" indent="0" algn="l" rtl="0">
              <a:spcBef>
                <a:spcPts val="1600"/>
              </a:spcBef>
              <a:spcAft>
                <a:spcPts val="1600"/>
              </a:spcAft>
              <a:buNone/>
            </a:pPr>
            <a:endParaRPr dirty="0"/>
          </a:p>
        </p:txBody>
      </p:sp>
      <p:pic>
        <p:nvPicPr>
          <p:cNvPr id="2" name="Picture 1">
            <a:extLst>
              <a:ext uri="{FF2B5EF4-FFF2-40B4-BE49-F238E27FC236}">
                <a16:creationId xmlns:a16="http://schemas.microsoft.com/office/drawing/2014/main" id="{67561C36-2311-A142-BF6C-C09B994C4329}"/>
              </a:ext>
            </a:extLst>
          </p:cNvPr>
          <p:cNvPicPr>
            <a:picLocks noChangeAspect="1"/>
          </p:cNvPicPr>
          <p:nvPr/>
        </p:nvPicPr>
        <p:blipFill>
          <a:blip r:embed="rId3"/>
          <a:stretch>
            <a:fillRect/>
          </a:stretch>
        </p:blipFill>
        <p:spPr>
          <a:xfrm>
            <a:off x="1206499" y="1839255"/>
            <a:ext cx="6225582" cy="848943"/>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559</TotalTime>
  <Words>745</Words>
  <Application>Microsoft Macintosh PowerPoint</Application>
  <PresentationFormat>On-screen Show (16:9)</PresentationFormat>
  <Paragraphs>47</Paragraphs>
  <Slides>17</Slides>
  <Notes>17</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17</vt:i4>
      </vt:variant>
    </vt:vector>
  </HeadingPairs>
  <TitlesOfParts>
    <vt:vector size="19" baseType="lpstr">
      <vt:lpstr>Arial</vt:lpstr>
      <vt:lpstr>Simple Light</vt:lpstr>
      <vt:lpstr>CS 4476 Project 3</vt:lpstr>
      <vt:lpstr>Part 1: Projection Matrix </vt:lpstr>
      <vt:lpstr>Part 1: Projection Matrix </vt:lpstr>
      <vt:lpstr>Part 1: Projection Matrix </vt:lpstr>
      <vt:lpstr>Part 1: Projection Matrix </vt:lpstr>
      <vt:lpstr>Part 2: Fundamental Matrix Estimation</vt:lpstr>
      <vt:lpstr>Part 2: Fundamental Matrix Estimation</vt:lpstr>
      <vt:lpstr>Part 2: Fundamental Matrix Estimation: Your Images</vt:lpstr>
      <vt:lpstr>Part 2: Fundamental Matrix Estimation: Your Image</vt:lpstr>
      <vt:lpstr>Part 2: Reflection Questions</vt:lpstr>
      <vt:lpstr>Part 2: Extra Credit: Fundamental Matrix Song</vt:lpstr>
      <vt:lpstr>Part 3: RANSAC Iterations Questions</vt:lpstr>
      <vt:lpstr>Part 3: RANSAC Implementation</vt:lpstr>
      <vt:lpstr>Part 3: RANSAC Extra Credit!!!</vt:lpstr>
      <vt:lpstr>Tests</vt:lpstr>
      <vt:lpstr>Conclusions</vt:lpstr>
      <vt:lpstr>Code results (do not modify this slide!)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4476 Project 3</dc:title>
  <cp:lastModifiedBy>Liao, Kevin</cp:lastModifiedBy>
  <cp:revision>54</cp:revision>
  <dcterms:modified xsi:type="dcterms:W3CDTF">2019-10-21T06:15:24Z</dcterms:modified>
</cp:coreProperties>
</file>